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85" autoAdjust="0"/>
    <p:restoredTop sz="94660"/>
  </p:normalViewPr>
  <p:slideViewPr>
    <p:cSldViewPr snapToGrid="0">
      <p:cViewPr varScale="1">
        <p:scale>
          <a:sx n="72" d="100"/>
          <a:sy n="72" d="100"/>
        </p:scale>
        <p:origin x="3078" y="5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issa Mathier" userId="07575b6a-fb1a-4861-97ca-caf1a20993c5" providerId="ADAL" clId="{82122887-F3E7-404D-919A-66A3EBB9FB06}"/>
    <pc:docChg chg="custSel modSld">
      <pc:chgData name="Larissa Mathier" userId="07575b6a-fb1a-4861-97ca-caf1a20993c5" providerId="ADAL" clId="{82122887-F3E7-404D-919A-66A3EBB9FB06}" dt="2026-09-28T08:41:51.216" v="504" actId="20577"/>
      <pc:docMkLst>
        <pc:docMk/>
      </pc:docMkLst>
      <pc:sldChg chg="modSp mod">
        <pc:chgData name="Larissa Mathier" userId="07575b6a-fb1a-4861-97ca-caf1a20993c5" providerId="ADAL" clId="{82122887-F3E7-404D-919A-66A3EBB9FB06}" dt="2026-09-28T08:41:51.216" v="504" actId="20577"/>
        <pc:sldMkLst>
          <pc:docMk/>
          <pc:sldMk cId="2941088475" sldId="256"/>
        </pc:sldMkLst>
        <pc:spChg chg="mod">
          <ac:chgData name="Larissa Mathier" userId="07575b6a-fb1a-4861-97ca-caf1a20993c5" providerId="ADAL" clId="{82122887-F3E7-404D-919A-66A3EBB9FB06}" dt="2026-09-28T08:33:20.900" v="11" actId="20577"/>
          <ac:spMkLst>
            <pc:docMk/>
            <pc:sldMk cId="2941088475" sldId="256"/>
            <ac:spMk id="4" creationId="{8C59195B-7AFF-F478-2F1D-05242266F9EF}"/>
          </ac:spMkLst>
        </pc:spChg>
        <pc:spChg chg="mod">
          <ac:chgData name="Larissa Mathier" userId="07575b6a-fb1a-4861-97ca-caf1a20993c5" providerId="ADAL" clId="{82122887-F3E7-404D-919A-66A3EBB9FB06}" dt="2026-09-28T08:39:02.734" v="381" actId="20577"/>
          <ac:spMkLst>
            <pc:docMk/>
            <pc:sldMk cId="2941088475" sldId="256"/>
            <ac:spMk id="5" creationId="{3D45593D-715C-A8DD-9729-A58FEDAD95C7}"/>
          </ac:spMkLst>
        </pc:spChg>
        <pc:spChg chg="mod">
          <ac:chgData name="Larissa Mathier" userId="07575b6a-fb1a-4861-97ca-caf1a20993c5" providerId="ADAL" clId="{82122887-F3E7-404D-919A-66A3EBB9FB06}" dt="2026-09-28T08:41:51.216" v="504" actId="20577"/>
          <ac:spMkLst>
            <pc:docMk/>
            <pc:sldMk cId="2941088475" sldId="256"/>
            <ac:spMk id="8" creationId="{C45F867F-A400-89E9-5E61-3F354322877C}"/>
          </ac:spMkLst>
        </pc:spChg>
      </pc:sldChg>
    </pc:docChg>
  </pc:docChgLst>
  <pc:docChgLst>
    <pc:chgData name="Larissa Mathier" userId="07575b6a-fb1a-4861-97ca-caf1a20993c5" providerId="ADAL" clId="{4BDA6FD1-7932-4AA3-A4FE-34E4FC085F23}"/>
    <pc:docChg chg="custSel modSld">
      <pc:chgData name="Larissa Mathier" userId="07575b6a-fb1a-4861-97ca-caf1a20993c5" providerId="ADAL" clId="{4BDA6FD1-7932-4AA3-A4FE-34E4FC085F23}" dt="2026-10-07T05:54:54.623" v="9" actId="1036"/>
      <pc:docMkLst>
        <pc:docMk/>
      </pc:docMkLst>
      <pc:sldChg chg="addSp delSp modSp mod">
        <pc:chgData name="Larissa Mathier" userId="07575b6a-fb1a-4861-97ca-caf1a20993c5" providerId="ADAL" clId="{4BDA6FD1-7932-4AA3-A4FE-34E4FC085F23}" dt="2026-10-07T05:54:54.623" v="9" actId="1036"/>
        <pc:sldMkLst>
          <pc:docMk/>
          <pc:sldMk cId="2941088475" sldId="256"/>
        </pc:sldMkLst>
        <pc:picChg chg="add mod">
          <ac:chgData name="Larissa Mathier" userId="07575b6a-fb1a-4861-97ca-caf1a20993c5" providerId="ADAL" clId="{4BDA6FD1-7932-4AA3-A4FE-34E4FC085F23}" dt="2026-10-07T05:54:54.623" v="9" actId="1036"/>
          <ac:picMkLst>
            <pc:docMk/>
            <pc:sldMk cId="2941088475" sldId="256"/>
            <ac:picMk id="3" creationId="{1CE30FF3-385B-E2AF-14B5-0642BDBABFC8}"/>
          </ac:picMkLst>
        </pc:picChg>
        <pc:picChg chg="del">
          <ac:chgData name="Larissa Mathier" userId="07575b6a-fb1a-4861-97ca-caf1a20993c5" providerId="ADAL" clId="{4BDA6FD1-7932-4AA3-A4FE-34E4FC085F23}" dt="2026-10-07T05:54:30.966" v="2" actId="478"/>
          <ac:picMkLst>
            <pc:docMk/>
            <pc:sldMk cId="2941088475" sldId="256"/>
            <ac:picMk id="6" creationId="{65237027-521B-4C8D-BD3F-1E6DD404E8E3}"/>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de-DE"/>
              <a:t>Mastertitelformat bearbeiten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2A4F2C60-9E98-4A4F-BEF3-01965EEE7339}" type="datetimeFigureOut">
              <a:rPr lang="de-CH" smtClean="0"/>
              <a:t>07.10.2026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4ED1A647-7DBD-48E8-9A24-3FCE7548D87D}" type="slidenum">
              <a:rPr lang="de-CH" smtClean="0"/>
              <a:t>‹Nr.›</a:t>
            </a:fld>
            <a:endParaRPr lang="de-CH"/>
          </a:p>
        </p:txBody>
      </p:sp>
    </p:spTree>
    <p:extLst>
      <p:ext uri="{BB962C8B-B14F-4D97-AF65-F5344CB8AC3E}">
        <p14:creationId xmlns:p14="http://schemas.microsoft.com/office/powerpoint/2010/main" val="649061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A4F2C60-9E98-4A4F-BEF3-01965EEE7339}" type="datetimeFigureOut">
              <a:rPr lang="de-CH" smtClean="0"/>
              <a:t>07.10.2026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4ED1A647-7DBD-48E8-9A24-3FCE7548D87D}" type="slidenum">
              <a:rPr lang="de-CH" smtClean="0"/>
              <a:t>‹Nr.›</a:t>
            </a:fld>
            <a:endParaRPr lang="de-CH"/>
          </a:p>
        </p:txBody>
      </p:sp>
    </p:spTree>
    <p:extLst>
      <p:ext uri="{BB962C8B-B14F-4D97-AF65-F5344CB8AC3E}">
        <p14:creationId xmlns:p14="http://schemas.microsoft.com/office/powerpoint/2010/main" val="1646913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de-DE"/>
              <a:t>Mastertitelformat bearbeiten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2A4F2C60-9E98-4A4F-BEF3-01965EEE7339}" type="datetimeFigureOut">
              <a:rPr lang="de-CH" smtClean="0"/>
              <a:t>07.10.2026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4ED1A647-7DBD-48E8-9A24-3FCE7548D87D}" type="slidenum">
              <a:rPr lang="de-CH" smtClean="0"/>
              <a:t>‹Nr.›</a:t>
            </a:fld>
            <a:endParaRPr lang="de-CH"/>
          </a:p>
        </p:txBody>
      </p:sp>
    </p:spTree>
    <p:extLst>
      <p:ext uri="{BB962C8B-B14F-4D97-AF65-F5344CB8AC3E}">
        <p14:creationId xmlns:p14="http://schemas.microsoft.com/office/powerpoint/2010/main" val="1102885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2A4F2C60-9E98-4A4F-BEF3-01965EEE7339}" type="datetimeFigureOut">
              <a:rPr lang="de-CH" smtClean="0"/>
              <a:t>07.10.2026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4ED1A647-7DBD-48E8-9A24-3FCE7548D87D}" type="slidenum">
              <a:rPr lang="de-CH" smtClean="0"/>
              <a:t>‹Nr.›</a:t>
            </a:fld>
            <a:endParaRPr lang="de-CH"/>
          </a:p>
        </p:txBody>
      </p:sp>
    </p:spTree>
    <p:extLst>
      <p:ext uri="{BB962C8B-B14F-4D97-AF65-F5344CB8AC3E}">
        <p14:creationId xmlns:p14="http://schemas.microsoft.com/office/powerpoint/2010/main" val="3960361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de-DE"/>
              <a:t>Mastertitelformat bearbeiten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4" name="Content Placeholder 3"/>
          <p:cNvSpPr>
            <a:spLocks noGrp="1"/>
          </p:cNvSpPr>
          <p:nvPr>
            <p:ph sz="half" idx="2"/>
          </p:nvPr>
        </p:nvSpPr>
        <p:spPr>
          <a:xfrm>
            <a:off x="472381" y="3618442"/>
            <a:ext cx="2901255" cy="532218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Mastertextformat bearbeiten</a:t>
            </a:r>
          </a:p>
        </p:txBody>
      </p:sp>
      <p:sp>
        <p:nvSpPr>
          <p:cNvPr id="6" name="Content Placeholder 5"/>
          <p:cNvSpPr>
            <a:spLocks noGrp="1"/>
          </p:cNvSpPr>
          <p:nvPr>
            <p:ph sz="quarter" idx="4"/>
          </p:nvPr>
        </p:nvSpPr>
        <p:spPr>
          <a:xfrm>
            <a:off x="3471863" y="3618442"/>
            <a:ext cx="2915543" cy="532218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2A4F2C60-9E98-4A4F-BEF3-01965EEE7339}" type="datetimeFigureOut">
              <a:rPr lang="de-CH" smtClean="0"/>
              <a:t>07.10.2026</a:t>
            </a:fld>
            <a:endParaRPr lang="de-CH"/>
          </a:p>
        </p:txBody>
      </p:sp>
      <p:sp>
        <p:nvSpPr>
          <p:cNvPr id="8" name="Footer Placeholder 7"/>
          <p:cNvSpPr>
            <a:spLocks noGrp="1"/>
          </p:cNvSpPr>
          <p:nvPr>
            <p:ph type="ftr" sz="quarter" idx="11"/>
          </p:nvPr>
        </p:nvSpPr>
        <p:spPr/>
        <p:txBody>
          <a:bodyPr/>
          <a:lstStyle/>
          <a:p>
            <a:endParaRPr lang="de-CH"/>
          </a:p>
        </p:txBody>
      </p:sp>
      <p:sp>
        <p:nvSpPr>
          <p:cNvPr id="9" name="Slide Number Placeholder 8"/>
          <p:cNvSpPr>
            <a:spLocks noGrp="1"/>
          </p:cNvSpPr>
          <p:nvPr>
            <p:ph type="sldNum" sz="quarter" idx="12"/>
          </p:nvPr>
        </p:nvSpPr>
        <p:spPr/>
        <p:txBody>
          <a:bodyPr/>
          <a:lstStyle/>
          <a:p>
            <a:fld id="{4ED1A647-7DBD-48E8-9A24-3FCE7548D87D}" type="slidenum">
              <a:rPr lang="de-CH" smtClean="0"/>
              <a:t>‹Nr.›</a:t>
            </a:fld>
            <a:endParaRPr lang="de-CH"/>
          </a:p>
        </p:txBody>
      </p:sp>
    </p:spTree>
    <p:extLst>
      <p:ext uri="{BB962C8B-B14F-4D97-AF65-F5344CB8AC3E}">
        <p14:creationId xmlns:p14="http://schemas.microsoft.com/office/powerpoint/2010/main" val="2029230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2A4F2C60-9E98-4A4F-BEF3-01965EEE7339}" type="datetimeFigureOut">
              <a:rPr lang="de-CH" smtClean="0"/>
              <a:t>07.10.2026</a:t>
            </a:fld>
            <a:endParaRPr lang="de-CH"/>
          </a:p>
        </p:txBody>
      </p:sp>
      <p:sp>
        <p:nvSpPr>
          <p:cNvPr id="4" name="Footer Placeholder 3"/>
          <p:cNvSpPr>
            <a:spLocks noGrp="1"/>
          </p:cNvSpPr>
          <p:nvPr>
            <p:ph type="ftr" sz="quarter" idx="11"/>
          </p:nvPr>
        </p:nvSpPr>
        <p:spPr/>
        <p:txBody>
          <a:bodyPr/>
          <a:lstStyle/>
          <a:p>
            <a:endParaRPr lang="de-CH"/>
          </a:p>
        </p:txBody>
      </p:sp>
      <p:sp>
        <p:nvSpPr>
          <p:cNvPr id="5" name="Slide Number Placeholder 4"/>
          <p:cNvSpPr>
            <a:spLocks noGrp="1"/>
          </p:cNvSpPr>
          <p:nvPr>
            <p:ph type="sldNum" sz="quarter" idx="12"/>
          </p:nvPr>
        </p:nvSpPr>
        <p:spPr/>
        <p:txBody>
          <a:bodyPr/>
          <a:lstStyle/>
          <a:p>
            <a:fld id="{4ED1A647-7DBD-48E8-9A24-3FCE7548D87D}" type="slidenum">
              <a:rPr lang="de-CH" smtClean="0"/>
              <a:t>‹Nr.›</a:t>
            </a:fld>
            <a:endParaRPr lang="de-CH"/>
          </a:p>
        </p:txBody>
      </p:sp>
    </p:spTree>
    <p:extLst>
      <p:ext uri="{BB962C8B-B14F-4D97-AF65-F5344CB8AC3E}">
        <p14:creationId xmlns:p14="http://schemas.microsoft.com/office/powerpoint/2010/main" val="2094803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4F2C60-9E98-4A4F-BEF3-01965EEE7339}" type="datetimeFigureOut">
              <a:rPr lang="de-CH" smtClean="0"/>
              <a:t>07.10.2026</a:t>
            </a:fld>
            <a:endParaRPr lang="de-CH"/>
          </a:p>
        </p:txBody>
      </p:sp>
      <p:sp>
        <p:nvSpPr>
          <p:cNvPr id="3" name="Footer Placeholder 2"/>
          <p:cNvSpPr>
            <a:spLocks noGrp="1"/>
          </p:cNvSpPr>
          <p:nvPr>
            <p:ph type="ftr" sz="quarter" idx="11"/>
          </p:nvPr>
        </p:nvSpPr>
        <p:spPr/>
        <p:txBody>
          <a:bodyPr/>
          <a:lstStyle/>
          <a:p>
            <a:endParaRPr lang="de-CH"/>
          </a:p>
        </p:txBody>
      </p:sp>
      <p:sp>
        <p:nvSpPr>
          <p:cNvPr id="4" name="Slide Number Placeholder 3"/>
          <p:cNvSpPr>
            <a:spLocks noGrp="1"/>
          </p:cNvSpPr>
          <p:nvPr>
            <p:ph type="sldNum" sz="quarter" idx="12"/>
          </p:nvPr>
        </p:nvSpPr>
        <p:spPr/>
        <p:txBody>
          <a:bodyPr/>
          <a:lstStyle/>
          <a:p>
            <a:fld id="{4ED1A647-7DBD-48E8-9A24-3FCE7548D87D}" type="slidenum">
              <a:rPr lang="de-CH" smtClean="0"/>
              <a:t>‹Nr.›</a:t>
            </a:fld>
            <a:endParaRPr lang="de-CH"/>
          </a:p>
        </p:txBody>
      </p:sp>
    </p:spTree>
    <p:extLst>
      <p:ext uri="{BB962C8B-B14F-4D97-AF65-F5344CB8AC3E}">
        <p14:creationId xmlns:p14="http://schemas.microsoft.com/office/powerpoint/2010/main" val="1619724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de-DE"/>
              <a:t>Mastertitelformat bearbeiten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e Placeholder 4"/>
          <p:cNvSpPr>
            <a:spLocks noGrp="1"/>
          </p:cNvSpPr>
          <p:nvPr>
            <p:ph type="dt" sz="half" idx="10"/>
          </p:nvPr>
        </p:nvSpPr>
        <p:spPr/>
        <p:txBody>
          <a:bodyPr/>
          <a:lstStyle/>
          <a:p>
            <a:fld id="{2A4F2C60-9E98-4A4F-BEF3-01965EEE7339}" type="datetimeFigureOut">
              <a:rPr lang="de-CH" smtClean="0"/>
              <a:t>07.10.2026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4ED1A647-7DBD-48E8-9A24-3FCE7548D87D}" type="slidenum">
              <a:rPr lang="de-CH" smtClean="0"/>
              <a:t>‹Nr.›</a:t>
            </a:fld>
            <a:endParaRPr lang="de-CH"/>
          </a:p>
        </p:txBody>
      </p:sp>
    </p:spTree>
    <p:extLst>
      <p:ext uri="{BB962C8B-B14F-4D97-AF65-F5344CB8AC3E}">
        <p14:creationId xmlns:p14="http://schemas.microsoft.com/office/powerpoint/2010/main" val="4063728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de-DE"/>
              <a:t>Mastertitelformat bearbeiten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de-DE"/>
              <a:t>Bild durch Klicken auf Symbol hinzufügen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Mastertextformat bearbeiten</a:t>
            </a:r>
          </a:p>
        </p:txBody>
      </p:sp>
      <p:sp>
        <p:nvSpPr>
          <p:cNvPr id="5" name="Date Placeholder 4"/>
          <p:cNvSpPr>
            <a:spLocks noGrp="1"/>
          </p:cNvSpPr>
          <p:nvPr>
            <p:ph type="dt" sz="half" idx="10"/>
          </p:nvPr>
        </p:nvSpPr>
        <p:spPr/>
        <p:txBody>
          <a:bodyPr/>
          <a:lstStyle/>
          <a:p>
            <a:fld id="{2A4F2C60-9E98-4A4F-BEF3-01965EEE7339}" type="datetimeFigureOut">
              <a:rPr lang="de-CH" smtClean="0"/>
              <a:t>07.10.2026</a:t>
            </a:fld>
            <a:endParaRPr lang="de-CH"/>
          </a:p>
        </p:txBody>
      </p:sp>
      <p:sp>
        <p:nvSpPr>
          <p:cNvPr id="6" name="Footer Placeholder 5"/>
          <p:cNvSpPr>
            <a:spLocks noGrp="1"/>
          </p:cNvSpPr>
          <p:nvPr>
            <p:ph type="ftr" sz="quarter" idx="11"/>
          </p:nvPr>
        </p:nvSpPr>
        <p:spPr/>
        <p:txBody>
          <a:bodyPr/>
          <a:lstStyle/>
          <a:p>
            <a:endParaRPr lang="de-CH"/>
          </a:p>
        </p:txBody>
      </p:sp>
      <p:sp>
        <p:nvSpPr>
          <p:cNvPr id="7" name="Slide Number Placeholder 6"/>
          <p:cNvSpPr>
            <a:spLocks noGrp="1"/>
          </p:cNvSpPr>
          <p:nvPr>
            <p:ph type="sldNum" sz="quarter" idx="12"/>
          </p:nvPr>
        </p:nvSpPr>
        <p:spPr/>
        <p:txBody>
          <a:bodyPr/>
          <a:lstStyle/>
          <a:p>
            <a:fld id="{4ED1A647-7DBD-48E8-9A24-3FCE7548D87D}" type="slidenum">
              <a:rPr lang="de-CH" smtClean="0"/>
              <a:t>‹Nr.›</a:t>
            </a:fld>
            <a:endParaRPr lang="de-CH"/>
          </a:p>
        </p:txBody>
      </p:sp>
    </p:spTree>
    <p:extLst>
      <p:ext uri="{BB962C8B-B14F-4D97-AF65-F5344CB8AC3E}">
        <p14:creationId xmlns:p14="http://schemas.microsoft.com/office/powerpoint/2010/main" val="1289654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A4F2C60-9E98-4A4F-BEF3-01965EEE7339}" type="datetimeFigureOut">
              <a:rPr lang="de-CH" smtClean="0"/>
              <a:t>07.10.2026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4ED1A647-7DBD-48E8-9A24-3FCE7548D87D}" type="slidenum">
              <a:rPr lang="de-CH" smtClean="0"/>
              <a:t>‹Nr.›</a:t>
            </a:fld>
            <a:endParaRPr lang="de-CH"/>
          </a:p>
        </p:txBody>
      </p:sp>
    </p:spTree>
    <p:extLst>
      <p:ext uri="{BB962C8B-B14F-4D97-AF65-F5344CB8AC3E}">
        <p14:creationId xmlns:p14="http://schemas.microsoft.com/office/powerpoint/2010/main" val="3755105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A4F2C60-9E98-4A4F-BEF3-01965EEE7339}" type="datetimeFigureOut">
              <a:rPr lang="de-CH" smtClean="0"/>
              <a:t>07.10.2026</a:t>
            </a:fld>
            <a:endParaRPr lang="de-CH"/>
          </a:p>
        </p:txBody>
      </p:sp>
      <p:sp>
        <p:nvSpPr>
          <p:cNvPr id="5" name="Footer Placeholder 4"/>
          <p:cNvSpPr>
            <a:spLocks noGrp="1"/>
          </p:cNvSpPr>
          <p:nvPr>
            <p:ph type="ftr" sz="quarter" idx="11"/>
          </p:nvPr>
        </p:nvSpPr>
        <p:spPr/>
        <p:txBody>
          <a:bodyPr/>
          <a:lstStyle/>
          <a:p>
            <a:endParaRPr lang="de-CH"/>
          </a:p>
        </p:txBody>
      </p:sp>
      <p:sp>
        <p:nvSpPr>
          <p:cNvPr id="6" name="Slide Number Placeholder 5"/>
          <p:cNvSpPr>
            <a:spLocks noGrp="1"/>
          </p:cNvSpPr>
          <p:nvPr>
            <p:ph type="sldNum" sz="quarter" idx="12"/>
          </p:nvPr>
        </p:nvSpPr>
        <p:spPr/>
        <p:txBody>
          <a:bodyPr/>
          <a:lstStyle/>
          <a:p>
            <a:fld id="{4ED1A647-7DBD-48E8-9A24-3FCE7548D87D}" type="slidenum">
              <a:rPr lang="de-CH" smtClean="0"/>
              <a:t>‹Nr.›</a:t>
            </a:fld>
            <a:endParaRPr lang="de-CH"/>
          </a:p>
        </p:txBody>
      </p:sp>
    </p:spTree>
    <p:extLst>
      <p:ext uri="{BB962C8B-B14F-4D97-AF65-F5344CB8AC3E}">
        <p14:creationId xmlns:p14="http://schemas.microsoft.com/office/powerpoint/2010/main" val="2798576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A4F2C60-9E98-4A4F-BEF3-01965EEE7339}" type="datetimeFigureOut">
              <a:rPr lang="de-CH" smtClean="0"/>
              <a:t>07.10.2026</a:t>
            </a:fld>
            <a:endParaRPr lang="de-CH"/>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de-CH"/>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4ED1A647-7DBD-48E8-9A24-3FCE7548D87D}" type="slidenum">
              <a:rPr lang="de-CH" smtClean="0"/>
              <a:t>‹Nr.›</a:t>
            </a:fld>
            <a:endParaRPr lang="de-CH"/>
          </a:p>
        </p:txBody>
      </p:sp>
    </p:spTree>
    <p:extLst>
      <p:ext uri="{BB962C8B-B14F-4D97-AF65-F5344CB8AC3E}">
        <p14:creationId xmlns:p14="http://schemas.microsoft.com/office/powerpoint/2010/main" val="36077617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a:extLst>
              <a:ext uri="{FF2B5EF4-FFF2-40B4-BE49-F238E27FC236}">
                <a16:creationId xmlns:a16="http://schemas.microsoft.com/office/drawing/2014/main" id="{8C59195B-7AFF-F478-2F1D-05242266F9EF}"/>
              </a:ext>
            </a:extLst>
          </p:cNvPr>
          <p:cNvSpPr txBox="1"/>
          <p:nvPr/>
        </p:nvSpPr>
        <p:spPr>
          <a:xfrm>
            <a:off x="237744" y="1266614"/>
            <a:ext cx="6382512" cy="830997"/>
          </a:xfrm>
          <a:prstGeom prst="rect">
            <a:avLst/>
          </a:prstGeom>
          <a:noFill/>
        </p:spPr>
        <p:txBody>
          <a:bodyPr wrap="square">
            <a:spAutoFit/>
          </a:bodyPr>
          <a:lstStyle/>
          <a:p>
            <a:pPr algn="ctr"/>
            <a:r>
              <a:rPr lang="de-DE" sz="1200" dirty="0"/>
              <a:t>Die Weinkellerei Adrian &amp; Diego Mathier Nouveau </a:t>
            </a:r>
            <a:r>
              <a:rPr lang="de-DE" sz="1200" dirty="0" err="1"/>
              <a:t>Salquenen</a:t>
            </a:r>
            <a:r>
              <a:rPr lang="de-DE" sz="1200" dirty="0"/>
              <a:t> ist aktuell das Beste Schweizer Weingut des Jahrzehnts mit diversen renommierten Auszeichnungen. Unsere Weine werden nach den Werten Emotionen, Qualität, Tradition, Nachhaltigkeit &amp; Innovation in den besten </a:t>
            </a:r>
            <a:r>
              <a:rPr lang="de-DE" sz="1200" dirty="0" err="1"/>
              <a:t>Reblagen</a:t>
            </a:r>
            <a:r>
              <a:rPr lang="de-DE" sz="1200" dirty="0"/>
              <a:t> des Wallis seit Generationen hergestellt. Zur Ergänzung unseres Teams suchen wir:</a:t>
            </a:r>
            <a:endParaRPr lang="de-CH" sz="1200" dirty="0"/>
          </a:p>
        </p:txBody>
      </p:sp>
      <p:sp>
        <p:nvSpPr>
          <p:cNvPr id="5" name="Textfeld 4">
            <a:extLst>
              <a:ext uri="{FF2B5EF4-FFF2-40B4-BE49-F238E27FC236}">
                <a16:creationId xmlns:a16="http://schemas.microsoft.com/office/drawing/2014/main" id="{3D45593D-715C-A8DD-9729-A58FEDAD95C7}"/>
              </a:ext>
            </a:extLst>
          </p:cNvPr>
          <p:cNvSpPr txBox="1"/>
          <p:nvPr/>
        </p:nvSpPr>
        <p:spPr>
          <a:xfrm>
            <a:off x="262936" y="2847193"/>
            <a:ext cx="6382512" cy="7294305"/>
          </a:xfrm>
          <a:prstGeom prst="rect">
            <a:avLst/>
          </a:prstGeom>
          <a:noFill/>
        </p:spPr>
        <p:txBody>
          <a:bodyPr wrap="square">
            <a:spAutoFit/>
          </a:bodyPr>
          <a:lstStyle/>
          <a:p>
            <a:r>
              <a:rPr lang="de-DE" sz="1200" b="1" dirty="0"/>
              <a:t>Ihre Aufgaben:</a:t>
            </a:r>
          </a:p>
          <a:p>
            <a:pPr marL="171450" indent="-171450">
              <a:buFont typeface="Arial" panose="020B0604020202020204" pitchFamily="34" charset="0"/>
              <a:buChar char="•"/>
            </a:pPr>
            <a:r>
              <a:rPr lang="de-DE" sz="1200" b="1" dirty="0"/>
              <a:t>Hauptverantwortlichkeit für sämtliche Buchhaltungen der Mathier-Gruppe</a:t>
            </a:r>
          </a:p>
          <a:p>
            <a:pPr marL="171450" indent="-171450">
              <a:buFont typeface="Arial" panose="020B0604020202020204" pitchFamily="34" charset="0"/>
              <a:buChar char="•"/>
            </a:pPr>
            <a:r>
              <a:rPr lang="de-DE" sz="1200" b="1" dirty="0"/>
              <a:t>Führung und Anleitung des/der zweiten Buchhalters/in</a:t>
            </a:r>
          </a:p>
          <a:p>
            <a:pPr marL="171450" indent="-171450">
              <a:buFont typeface="Arial" panose="020B0604020202020204" pitchFamily="34" charset="0"/>
              <a:buChar char="•"/>
            </a:pPr>
            <a:r>
              <a:rPr lang="de-DE" sz="1200" b="1" dirty="0"/>
              <a:t>Aufgabengebiet</a:t>
            </a:r>
            <a:r>
              <a:rPr lang="de-DE" sz="1200" dirty="0"/>
              <a:t>: Führung der Finanzbuchhaltungen, Kontierung der Debitoren und Kreditoren, Kontrolle der Lieferantenrechnungen, Zahlungsverkehr, Erstellen der Jahresabschlüsse sowie der Abrechnungen für die staatlichen Stellen, Lohnbuchhaltung, Bereitstellen von </a:t>
            </a:r>
            <a:r>
              <a:rPr lang="de-DE" sz="1200" dirty="0" err="1"/>
              <a:t>Reportings</a:t>
            </a:r>
            <a:r>
              <a:rPr lang="de-DE" sz="1200" dirty="0"/>
              <a:t> und Controllingaufgaben, Inkasso, Mahnwesen und Betreibungswesen.</a:t>
            </a:r>
          </a:p>
          <a:p>
            <a:pPr marL="171450" indent="-171450">
              <a:buFont typeface="Arial" panose="020B0604020202020204" pitchFamily="34" charset="0"/>
              <a:buChar char="•"/>
            </a:pPr>
            <a:r>
              <a:rPr lang="de-DE" sz="1200" b="1" dirty="0"/>
              <a:t>Unterstützung bei Finanzprojekten</a:t>
            </a:r>
            <a:r>
              <a:rPr lang="de-DE" sz="1200" dirty="0"/>
              <a:t>: Optimierung und Digitalisierung der Prozesse in der Buchhaltung</a:t>
            </a:r>
          </a:p>
          <a:p>
            <a:endParaRPr lang="de-DE" sz="1200" dirty="0"/>
          </a:p>
          <a:p>
            <a:r>
              <a:rPr lang="de-DE" sz="1200" b="1" dirty="0"/>
              <a:t>Was Sie mitbringen:</a:t>
            </a:r>
          </a:p>
          <a:p>
            <a:pPr marL="171450" indent="-171450">
              <a:buFont typeface="Arial" panose="020B0604020202020204" pitchFamily="34" charset="0"/>
              <a:buChar char="•"/>
            </a:pPr>
            <a:r>
              <a:rPr lang="de-DE" sz="1200" dirty="0"/>
              <a:t>Abgeschlossene Fachhochschule oder Universität im Wirtschaftsbereich, Sachbearbeiter Rechnungswesen, eidg. FA in Finanz- und Rechnungswesen oder vergleichbare Qualifikation.</a:t>
            </a:r>
          </a:p>
          <a:p>
            <a:pPr marL="171450" indent="-171450">
              <a:buFont typeface="Arial" panose="020B0604020202020204" pitchFamily="34" charset="0"/>
              <a:buChar char="•"/>
            </a:pPr>
            <a:r>
              <a:rPr lang="de-DE" sz="1200" dirty="0"/>
              <a:t>Kenntnisse in der Buchhaltung und Rechnungslegung.</a:t>
            </a:r>
          </a:p>
          <a:p>
            <a:pPr marL="171450" indent="-171450">
              <a:buFont typeface="Arial" panose="020B0604020202020204" pitchFamily="34" charset="0"/>
              <a:buChar char="•"/>
            </a:pPr>
            <a:r>
              <a:rPr lang="de-DE" sz="1200" dirty="0"/>
              <a:t>Erfahrung im Umgang mit Buchhaltungssoftware, idealerweise Kenntnisse von ABACUS.</a:t>
            </a:r>
          </a:p>
          <a:p>
            <a:pPr marL="171450" indent="-171450">
              <a:buFont typeface="Arial" panose="020B0604020202020204" pitchFamily="34" charset="0"/>
              <a:buChar char="•"/>
            </a:pPr>
            <a:r>
              <a:rPr lang="de-DE" sz="1200" dirty="0"/>
              <a:t>Kommunikations- und Teamfähigkeit.</a:t>
            </a:r>
          </a:p>
          <a:p>
            <a:pPr marL="171450" indent="-171450">
              <a:buFont typeface="Arial" panose="020B0604020202020204" pitchFamily="34" charset="0"/>
              <a:buChar char="•"/>
            </a:pPr>
            <a:r>
              <a:rPr lang="de-DE" sz="1200" dirty="0"/>
              <a:t>Zuverlässigkeit und Genauigkeit in der Arbeit.</a:t>
            </a:r>
          </a:p>
          <a:p>
            <a:pPr marL="171450" indent="-171450">
              <a:buFont typeface="Arial" panose="020B0604020202020204" pitchFamily="34" charset="0"/>
              <a:buChar char="•"/>
            </a:pPr>
            <a:r>
              <a:rPr lang="de-DE" sz="1200" dirty="0"/>
              <a:t>Sie sind deutsch- oder französischsprachig aufgewachsen und beherrschen idealerweise beide Sprachen.</a:t>
            </a:r>
          </a:p>
          <a:p>
            <a:pPr marL="171450" indent="-171450">
              <a:buFont typeface="Arial" panose="020B0604020202020204" pitchFamily="34" charset="0"/>
              <a:buChar char="•"/>
            </a:pPr>
            <a:r>
              <a:rPr lang="de-DE" sz="1200" dirty="0"/>
              <a:t>Selbständige und gut organisierte Arbeitsweise.</a:t>
            </a:r>
          </a:p>
          <a:p>
            <a:endParaRPr lang="de-DE" sz="1200" dirty="0"/>
          </a:p>
          <a:p>
            <a:r>
              <a:rPr lang="de-DE" sz="1200" b="1" dirty="0"/>
              <a:t>Was wir bieten:</a:t>
            </a:r>
          </a:p>
          <a:p>
            <a:pPr marL="171450" indent="-171450">
              <a:buFont typeface="Arial" panose="020B0604020202020204" pitchFamily="34" charset="0"/>
              <a:buChar char="•"/>
            </a:pPr>
            <a:r>
              <a:rPr lang="de-CH" sz="1200" dirty="0"/>
              <a:t>Abwechslungsreiche Tätigkeit, in einem verantwortungsvollen Aufgabengebiet</a:t>
            </a:r>
          </a:p>
          <a:p>
            <a:pPr marL="171450" indent="-171450">
              <a:buFont typeface="Arial" panose="020B0604020202020204" pitchFamily="34" charset="0"/>
              <a:buChar char="•"/>
            </a:pPr>
            <a:r>
              <a:rPr lang="de-CH" sz="1200" dirty="0"/>
              <a:t>Vollumfängliche Buchhaltungstätigkeiten inklusive Abschlussarbeiten</a:t>
            </a:r>
          </a:p>
          <a:p>
            <a:pPr marL="171450" indent="-171450">
              <a:buFont typeface="Arial" panose="020B0604020202020204" pitchFamily="34" charset="0"/>
              <a:buChar char="•"/>
            </a:pPr>
            <a:r>
              <a:rPr lang="de-CH" sz="1200" dirty="0"/>
              <a:t>Arbeit in einem jungen und dynamischen Team</a:t>
            </a:r>
          </a:p>
          <a:p>
            <a:pPr marL="171450" indent="-171450">
              <a:buFont typeface="Arial" panose="020B0604020202020204" pitchFamily="34" charset="0"/>
              <a:buChar char="•"/>
            </a:pPr>
            <a:r>
              <a:rPr lang="de-CH" sz="1200" dirty="0"/>
              <a:t>Dynamisches Unternehmen mit spannenden Projekten und Herausforderungen</a:t>
            </a:r>
          </a:p>
          <a:p>
            <a:pPr marL="171450" indent="-171450">
              <a:buFont typeface="Arial" panose="020B0604020202020204" pitchFamily="34" charset="0"/>
              <a:buChar char="•"/>
            </a:pPr>
            <a:r>
              <a:rPr lang="de-CH" sz="1200" dirty="0"/>
              <a:t>Weiterbildungsmöglichkeiten im Finanzbereich</a:t>
            </a:r>
            <a:endParaRPr lang="de-DE" sz="1200" dirty="0"/>
          </a:p>
          <a:p>
            <a:endParaRPr lang="de-DE" sz="1200" dirty="0"/>
          </a:p>
          <a:p>
            <a:pPr algn="ctr"/>
            <a:r>
              <a:rPr lang="de-DE" sz="1200" dirty="0"/>
              <a:t>Möchten Sie nahe am Geschehen sein und den Erfolg des dreifachen Schweizer Winzers des Jahres </a:t>
            </a:r>
            <a:r>
              <a:rPr lang="de-DE" sz="1200" dirty="0" err="1"/>
              <a:t>massgebend</a:t>
            </a:r>
            <a:r>
              <a:rPr lang="de-DE" sz="1200" dirty="0"/>
              <a:t> mitprägen? Dann sollten wir uns kennenlernen! Ihre kompletten Bewerbungsunterlagen mit Foto senden Sie bitte an:</a:t>
            </a:r>
            <a:br>
              <a:rPr lang="de-DE" sz="1200" dirty="0"/>
            </a:br>
            <a:br>
              <a:rPr lang="de-DE" sz="1200" dirty="0"/>
            </a:br>
            <a:r>
              <a:rPr lang="de-DE" sz="1200" b="1" dirty="0"/>
              <a:t>Adrian &amp; Diego Mathier Nouveau </a:t>
            </a:r>
            <a:r>
              <a:rPr lang="de-DE" sz="1200" b="1" dirty="0" err="1"/>
              <a:t>Salquenen</a:t>
            </a:r>
            <a:r>
              <a:rPr lang="de-DE" sz="1200" b="1" dirty="0"/>
              <a:t> AG</a:t>
            </a:r>
            <a:br>
              <a:rPr lang="de-DE" sz="1200" dirty="0"/>
            </a:br>
            <a:r>
              <a:rPr lang="de-DE" sz="1200" dirty="0"/>
              <a:t>Larissa Mathier• Bahnhofstrasse 50 • 3970 Salgesch</a:t>
            </a:r>
            <a:br>
              <a:rPr lang="de-DE" sz="1200" dirty="0"/>
            </a:br>
            <a:r>
              <a:rPr lang="de-DE" sz="1200" dirty="0"/>
              <a:t>larissa.mathier@mathier.com •  Tel. 027 455 75 67</a:t>
            </a:r>
          </a:p>
          <a:p>
            <a:pPr marL="171450" indent="-171450">
              <a:buFont typeface="Arial" panose="020B0604020202020204" pitchFamily="34" charset="0"/>
              <a:buChar char="•"/>
            </a:pPr>
            <a:endParaRPr lang="de-DE" sz="1200" dirty="0"/>
          </a:p>
          <a:p>
            <a:pPr marL="285750" indent="-285750">
              <a:buFont typeface="Arial" panose="020B0604020202020204" pitchFamily="34" charset="0"/>
              <a:buChar char="•"/>
            </a:pPr>
            <a:endParaRPr lang="de-DE" sz="1200" dirty="0"/>
          </a:p>
          <a:p>
            <a:endParaRPr lang="de-CH" sz="1200" dirty="0"/>
          </a:p>
        </p:txBody>
      </p:sp>
      <p:sp>
        <p:nvSpPr>
          <p:cNvPr id="8" name="Textfeld 7">
            <a:extLst>
              <a:ext uri="{FF2B5EF4-FFF2-40B4-BE49-F238E27FC236}">
                <a16:creationId xmlns:a16="http://schemas.microsoft.com/office/drawing/2014/main" id="{C45F867F-A400-89E9-5E61-3F354322877C}"/>
              </a:ext>
            </a:extLst>
          </p:cNvPr>
          <p:cNvSpPr txBox="1"/>
          <p:nvPr/>
        </p:nvSpPr>
        <p:spPr>
          <a:xfrm>
            <a:off x="237744" y="2287736"/>
            <a:ext cx="6382512" cy="369332"/>
          </a:xfrm>
          <a:prstGeom prst="rect">
            <a:avLst/>
          </a:prstGeom>
          <a:noFill/>
        </p:spPr>
        <p:txBody>
          <a:bodyPr wrap="square">
            <a:spAutoFit/>
          </a:bodyPr>
          <a:lstStyle/>
          <a:p>
            <a:pPr algn="ctr"/>
            <a:r>
              <a:rPr lang="de-CH" sz="1800" b="1" dirty="0"/>
              <a:t>Fachperson für Finanz- </a:t>
            </a:r>
            <a:r>
              <a:rPr lang="de-CH" sz="1800" b="1"/>
              <a:t>und Rechnungswesen </a:t>
            </a:r>
            <a:r>
              <a:rPr lang="de-CH" sz="1800" b="1" dirty="0"/>
              <a:t>100%</a:t>
            </a:r>
            <a:endParaRPr lang="de-CH" dirty="0"/>
          </a:p>
        </p:txBody>
      </p:sp>
      <p:pic>
        <p:nvPicPr>
          <p:cNvPr id="3" name="Grafik 2">
            <a:extLst>
              <a:ext uri="{FF2B5EF4-FFF2-40B4-BE49-F238E27FC236}">
                <a16:creationId xmlns:a16="http://schemas.microsoft.com/office/drawing/2014/main" id="{1CE30FF3-385B-E2AF-14B5-0642BDBABF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1409" y="112304"/>
            <a:ext cx="3968785" cy="1017193"/>
          </a:xfrm>
          <a:prstGeom prst="rect">
            <a:avLst/>
          </a:prstGeom>
        </p:spPr>
      </p:pic>
    </p:spTree>
    <p:extLst>
      <p:ext uri="{BB962C8B-B14F-4D97-AF65-F5344CB8AC3E}">
        <p14:creationId xmlns:p14="http://schemas.microsoft.com/office/powerpoint/2010/main" val="2941088475"/>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305</Words>
  <Application>Microsoft Office PowerPoint</Application>
  <PresentationFormat>A4-Papier (210 x 297 mm)</PresentationFormat>
  <Paragraphs>26</Paragraphs>
  <Slides>1</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vt:i4>
      </vt:variant>
    </vt:vector>
  </HeadingPairs>
  <TitlesOfParts>
    <vt:vector size="5" baseType="lpstr">
      <vt:lpstr>Arial</vt:lpstr>
      <vt:lpstr>Calibri</vt:lpstr>
      <vt:lpstr>Calibri Light</vt:lpstr>
      <vt:lpstr>Office</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 Wein ist unsere Lebensphilosophie. Innovation, Tradition, Genuss und Emotionen, sind seit Generationen unser tatkräftiger Antrieb. Als Ergänzung unseres Teams suchen wir nach Vereinbarung eine(n)  Buchhalterin / Buchhalter 100%  Ihre Aufgaben Führung der Finanz-, Debitoren-, Kreditoren- und Lohnbuchhaltung, Verantwortlich für das Mahn- und Betreibungswesen, Betreuung der Liegenschaften, Mithilfe im Einkauf, Unterstützung der Administration, Erstellen von Abrechnungen und Reportings.  Was Sie mitbringen Abgeschlossene kaufmännische Berufsausbildung, Sachbearbeiter Rechnungswesen oder vergleichbare Ausbildung oder Interesse an einer Ausbildung im Finanzbereich. Hohes Flair für Zahlen und gut organisiert, engagierte und proaktive Persönlichkeit und ein belastbarer Teamplayer mit angenehmen Umgangsformen, Französischkenntnisse von Vorteil, hohe Eigeninitiative und unternehmerisches Denken und Handeln.   Was wir bieten Eine faszinierende und abwechslungsreiche Tätigkeit in einem spannenden Arbeitsumfeld, mit fundierter Einarbeitung in einem jungen, dynamischen Team und guten Entwicklungsmöglichkeiten.   Möchten Sie nahe am Geschehen sein und den Erfolg des dreifachen Schweizer Winzers des Jahres massgebend mitprägen? Dann sollten wir uns kennenlernen! Ihre kompletten Bewerbungsunterlagen mit Foto senden Sie bitte an:  Adrian &amp; Diego Mathier Nouveau Salquenen AG Simon Carlen • Bahnhofstrasse 50 • 3970 Salgesch info@mathier.com •  Tel. 027 455 75 67</dc:title>
  <dc:creator>Simon Carlen</dc:creator>
  <cp:lastModifiedBy>Larissa Mathier</cp:lastModifiedBy>
  <cp:revision>15</cp:revision>
  <dcterms:created xsi:type="dcterms:W3CDTF">2020-12-23T12:58:01Z</dcterms:created>
  <dcterms:modified xsi:type="dcterms:W3CDTF">2026-10-07T05:54:57Z</dcterms:modified>
</cp:coreProperties>
</file>